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9"/>
  </p:notesMasterIdLst>
  <p:sldIdLst>
    <p:sldId id="280" r:id="rId2"/>
    <p:sldId id="281" r:id="rId3"/>
    <p:sldId id="282" r:id="rId4"/>
    <p:sldId id="283" r:id="rId5"/>
    <p:sldId id="284" r:id="rId6"/>
    <p:sldId id="285" r:id="rId7"/>
    <p:sldId id="286"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AD5ECBC-3F64-4F24-864F-A96ABBB275AA}" type="datetimeFigureOut">
              <a:rPr lang="ar-IQ" smtClean="0"/>
              <a:t>26/04/1441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0C466D9-B2D1-4E77-9F01-FC89E80595B1}" type="slidenum">
              <a:rPr lang="ar-IQ" smtClean="0"/>
              <a:t>‹#›</a:t>
            </a:fld>
            <a:endParaRPr lang="ar-IQ"/>
          </a:p>
        </p:txBody>
      </p:sp>
    </p:spTree>
    <p:extLst>
      <p:ext uri="{BB962C8B-B14F-4D97-AF65-F5344CB8AC3E}">
        <p14:creationId xmlns:p14="http://schemas.microsoft.com/office/powerpoint/2010/main" val="307530640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80C466D9-B2D1-4E77-9F01-FC89E80595B1}" type="slidenum">
              <a:rPr lang="ar-IQ" smtClean="0"/>
              <a:t>1</a:t>
            </a:fld>
            <a:endParaRPr lang="ar-IQ"/>
          </a:p>
        </p:txBody>
      </p:sp>
    </p:spTree>
    <p:extLst>
      <p:ext uri="{BB962C8B-B14F-4D97-AF65-F5344CB8AC3E}">
        <p14:creationId xmlns:p14="http://schemas.microsoft.com/office/powerpoint/2010/main" val="405292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26/04/1441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26/04/1441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26/04/1441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26/04/1441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91680" y="3244334"/>
            <a:ext cx="4248472" cy="830997"/>
          </a:xfrm>
          <a:prstGeom prst="rect">
            <a:avLst/>
          </a:prstGeom>
        </p:spPr>
        <p:txBody>
          <a:bodyPr wrap="square">
            <a:spAutoFit/>
          </a:bodyPr>
          <a:lstStyle/>
          <a:p>
            <a:r>
              <a:rPr lang="ar-IQ" sz="4800" b="1" dirty="0"/>
              <a:t>المحاضرة الخامسة </a:t>
            </a:r>
          </a:p>
        </p:txBody>
      </p:sp>
    </p:spTree>
    <p:extLst>
      <p:ext uri="{BB962C8B-B14F-4D97-AF65-F5344CB8AC3E}">
        <p14:creationId xmlns:p14="http://schemas.microsoft.com/office/powerpoint/2010/main" val="4118743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58847"/>
            <a:ext cx="7776864" cy="3970318"/>
          </a:xfrm>
          <a:prstGeom prst="rect">
            <a:avLst/>
          </a:prstGeom>
        </p:spPr>
        <p:txBody>
          <a:bodyPr wrap="square">
            <a:spAutoFit/>
          </a:bodyPr>
          <a:lstStyle/>
          <a:p>
            <a:r>
              <a:rPr lang="ar-IQ" dirty="0"/>
              <a:t>- </a:t>
            </a:r>
            <a:r>
              <a:rPr lang="ar-IQ" b="1" dirty="0"/>
              <a:t>خدمات تصمم وتنتج وتسلم بمواصفات تستجيب لطلب المستفيد (إيصائية) كـ (الخدمات المالية، والطبية، والقانونية، ..)، (</a:t>
            </a:r>
            <a:r>
              <a:rPr lang="en-US" b="1" dirty="0"/>
              <a:t>Daft, 2001, 2004: 212, 257) ، </a:t>
            </a:r>
            <a:r>
              <a:rPr lang="ar-IQ" b="1" dirty="0"/>
              <a:t>وبما يؤكد سعي منظمات الخدمة لتطوير مقومات خدمة المستفيدين، وتلبية توقعاتهم وإرضائهم كما في فنادق “</a:t>
            </a:r>
            <a:r>
              <a:rPr lang="en-US" b="1" dirty="0"/>
              <a:t>Ritz-Carlton”، </a:t>
            </a:r>
            <a:r>
              <a:rPr lang="ar-IQ" b="1" dirty="0"/>
              <a:t>وشركات “</a:t>
            </a:r>
            <a:r>
              <a:rPr lang="en-US" b="1" dirty="0"/>
              <a:t>USAA" </a:t>
            </a:r>
            <a:r>
              <a:rPr lang="ar-IQ" b="1" dirty="0"/>
              <a:t>للتأمين والخدمات المالية، ومصرف “</a:t>
            </a:r>
            <a:r>
              <a:rPr lang="en-US" b="1" dirty="0"/>
              <a:t>Wells Fargo”.</a:t>
            </a:r>
          </a:p>
          <a:p>
            <a:r>
              <a:rPr lang="en-US" b="1" dirty="0"/>
              <a:t>2- </a:t>
            </a:r>
            <a:r>
              <a:rPr lang="ar-IQ" b="1" dirty="0"/>
              <a:t>خدمات تصمم وتنتج وتسلم لمستفيدين قياسيين توقعاً للطلب عليها كـ (الرحلات الجوية على وفق المواصفة)، وبما يسمح بالتنبؤ بالطلب المستقبلي عليها، وتحقيق أهداف خدمة المستفيدين.</a:t>
            </a:r>
          </a:p>
          <a:p>
            <a:r>
              <a:rPr lang="ar-IQ" b="1" dirty="0"/>
              <a:t>وفي شمولية واضحة، قدم (العلي،2000: 550-554) تصنيفين رئيسين لأنماط الخدمة يشتمل كل منها  على (5) تصنيفات فرعية، وكما يأتي:- </a:t>
            </a:r>
          </a:p>
          <a:p>
            <a:r>
              <a:rPr lang="ar-IQ" b="1" dirty="0"/>
              <a:t>أ- الخدمة على وفق استجابتها لمراحل تطور المجتمعات وظروفها الاقتصادية وتشتمل على:-</a:t>
            </a:r>
          </a:p>
          <a:p>
            <a:r>
              <a:rPr lang="ar-IQ" b="1" dirty="0"/>
              <a:t>(أولاً) خدمة تعتمد على قوة العمل غير الماهرة كـ (تنظيف المحلات والأبنية)، والتي تشكل الخدمة الأولية في المجتمعات المتطورة.</a:t>
            </a:r>
          </a:p>
          <a:p>
            <a:r>
              <a:rPr lang="ar-IQ" b="1" dirty="0"/>
              <a:t>(ثانياً) خدمة تعتمد على قوة العمل الماهرة كـ (خدمات المصارف وفرق الصيانة).</a:t>
            </a:r>
          </a:p>
          <a:p>
            <a:r>
              <a:rPr lang="ar-IQ" b="1" dirty="0"/>
              <a:t>(ثالثاً) الخدمات الواسعة للمستفيدين (</a:t>
            </a:r>
            <a:r>
              <a:rPr lang="en-US" b="1" dirty="0"/>
              <a:t>Mass Consumer) </a:t>
            </a:r>
            <a:r>
              <a:rPr lang="ar-IQ" b="1" dirty="0"/>
              <a:t>كـ (خدمات الطيران والفنادق) التي زادت الحاجة إليها بارتفاع مستويات معيشة الفرد.</a:t>
            </a:r>
          </a:p>
        </p:txBody>
      </p:sp>
    </p:spTree>
    <p:extLst>
      <p:ext uri="{BB962C8B-B14F-4D97-AF65-F5344CB8AC3E}">
        <p14:creationId xmlns:p14="http://schemas.microsoft.com/office/powerpoint/2010/main" val="808472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889844"/>
            <a:ext cx="7344816" cy="3693319"/>
          </a:xfrm>
          <a:prstGeom prst="rect">
            <a:avLst/>
          </a:prstGeom>
        </p:spPr>
        <p:txBody>
          <a:bodyPr wrap="square">
            <a:spAutoFit/>
          </a:bodyPr>
          <a:lstStyle/>
          <a:p>
            <a:r>
              <a:rPr lang="ar-IQ" b="1" dirty="0"/>
              <a:t>الخدمات الصناعية (</a:t>
            </a:r>
            <a:r>
              <a:rPr lang="en-US" b="1" dirty="0"/>
              <a:t>Industrial Services) </a:t>
            </a:r>
            <a:r>
              <a:rPr lang="ar-IQ" b="1" dirty="0"/>
              <a:t>التي ظهرت لشدة المنافسة في الصناعة، وللحاجة إلى خدمات ساندة كـ (الخدمات القانونية والمحاسبية، وخدمات التأمين).</a:t>
            </a:r>
          </a:p>
          <a:p>
            <a:r>
              <a:rPr lang="ar-IQ" b="1" dirty="0"/>
              <a:t>(خامساً) الخدمات ذات التكنولوجيا العالية (</a:t>
            </a:r>
            <a:r>
              <a:rPr lang="en-US" b="1" dirty="0"/>
              <a:t>High-Technology Business Services) </a:t>
            </a:r>
            <a:r>
              <a:rPr lang="ar-IQ" b="1" dirty="0"/>
              <a:t>التي ظهرت نتيجة التطورات التكنولوجية لا سيما تكنولوجيا المعلومات والاتصالات، كـ (خدمات التكنولوجيا الطبيعية).</a:t>
            </a:r>
          </a:p>
          <a:p>
            <a:r>
              <a:rPr lang="ar-IQ" b="1" dirty="0"/>
              <a:t>ب- الخدمات على وفق درجة الاتصال بين مقدميها والمستفيدين وتتضمن:-</a:t>
            </a:r>
          </a:p>
          <a:p>
            <a:r>
              <a:rPr lang="ar-IQ" b="1" dirty="0"/>
              <a:t>(أولاً) خدمات ذات اتصال فعلي بالمستفيد كـ (وحدات الطوارئ في المستشفيات).</a:t>
            </a:r>
          </a:p>
          <a:p>
            <a:r>
              <a:rPr lang="ar-IQ" b="1" dirty="0"/>
              <a:t>(ثانياً) خدمات ذات اتصال دائم بالمستفيد كـ (الاتصالات).</a:t>
            </a:r>
          </a:p>
          <a:p>
            <a:r>
              <a:rPr lang="ar-IQ" b="1" dirty="0"/>
              <a:t>(ثالثاً) خدمات تتطلب اتصالاً فردياً (</a:t>
            </a:r>
            <a:r>
              <a:rPr lang="en-US" b="1" dirty="0"/>
              <a:t>Sporadiclink) </a:t>
            </a:r>
            <a:r>
              <a:rPr lang="ar-IQ" b="1" dirty="0"/>
              <a:t>بالمستفيد كـ (الخدمات الحكومية المختلفة).</a:t>
            </a:r>
          </a:p>
          <a:p>
            <a:r>
              <a:rPr lang="ar-IQ" b="1" dirty="0"/>
              <a:t>(رابعاً) خدمات ذات اتصال هاتفي فردي (</a:t>
            </a:r>
            <a:r>
              <a:rPr lang="en-US" b="1" dirty="0"/>
              <a:t>Sporadic Telephone) </a:t>
            </a:r>
            <a:r>
              <a:rPr lang="ar-IQ" b="1" dirty="0"/>
              <a:t>بالمستفيد كـ (الخدمات المالية والاستشارية).</a:t>
            </a:r>
          </a:p>
          <a:p>
            <a:r>
              <a:rPr lang="ar-IQ" b="1" dirty="0"/>
              <a:t>(خامساً) خدمات ذات اتصال ملزم ومباشر بالمستفيد، أو تطلب عبر الهاتف كـ (تأجير السيارات السياحية).</a:t>
            </a:r>
          </a:p>
        </p:txBody>
      </p:sp>
    </p:spTree>
    <p:extLst>
      <p:ext uri="{BB962C8B-B14F-4D97-AF65-F5344CB8AC3E}">
        <p14:creationId xmlns:p14="http://schemas.microsoft.com/office/powerpoint/2010/main" val="1169935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751344"/>
            <a:ext cx="6840760" cy="3416320"/>
          </a:xfrm>
          <a:prstGeom prst="rect">
            <a:avLst/>
          </a:prstGeom>
        </p:spPr>
        <p:txBody>
          <a:bodyPr wrap="square">
            <a:spAutoFit/>
          </a:bodyPr>
          <a:lstStyle/>
          <a:p>
            <a:r>
              <a:rPr lang="ar-IQ" b="1" dirty="0"/>
              <a:t>وباعتماد مصفوفة الخدمة (</a:t>
            </a:r>
            <a:r>
              <a:rPr lang="en-US" b="1" dirty="0"/>
              <a:t>Service Matrix)، </a:t>
            </a:r>
            <a:r>
              <a:rPr lang="ar-IQ" b="1" dirty="0" smtClean="0"/>
              <a:t>أشكال </a:t>
            </a:r>
            <a:r>
              <a:rPr lang="ar-IQ" b="1" dirty="0"/>
              <a:t>الخدمة في (4) أنماط وكما في الشكل (3) على وفق خصائص (الاتصال بالمستفيد، وتقديم الخدمة على وفق طلب المستفيد، وكثافة قوة العمل ورأس المال) وهي:-</a:t>
            </a:r>
          </a:p>
          <a:p>
            <a:r>
              <a:rPr lang="ar-IQ" b="1" dirty="0"/>
              <a:t>1- خدمات شبيهة بالتصنيع كـ (خدمات البريد): تتطلب كثافة في رأس المال، وكثافة اقل في قوة العمل مع اتصال محدود بالمستفيد، مما يجعلها قياسية ويصعب تحديد نطاق نشاطاتها (إنتاجية أو خدمية) لتزاوج خواصها.</a:t>
            </a:r>
          </a:p>
          <a:p>
            <a:r>
              <a:rPr lang="ar-IQ" b="1" dirty="0"/>
              <a:t>2- خدمات واسعة (</a:t>
            </a:r>
            <a:r>
              <a:rPr lang="en-US" b="1" dirty="0"/>
              <a:t>Mass Services) </a:t>
            </a:r>
            <a:r>
              <a:rPr lang="ar-IQ" b="1" dirty="0"/>
              <a:t>كـ (التعليم): تتطلب كثافة في قوة العمل ورأس مال اقل، مع تدريب وجدولة العاملين.</a:t>
            </a:r>
          </a:p>
          <a:p>
            <a:r>
              <a:rPr lang="ar-IQ" b="1" dirty="0"/>
              <a:t>3- خدمات على وفق الطلب كـ (العلاج الطبيعي): تتطلب ملاكاً مهنياً متخصصاً، وتكنولوجيا ذات كثافة (عالية نسبياُ) في رأس المال، واتصالٍ عالٍ بالمستفيد.</a:t>
            </a:r>
          </a:p>
          <a:p>
            <a:r>
              <a:rPr lang="ar-IQ" b="1" dirty="0"/>
              <a:t>4- الخدمات المهنية كـ (الاستشارات القانونية): تتطلب اتصالاً عالياً بالمستفيد وملاكاً مهنياً متخصصاً، فضلاً عن كونها صرفة لعدم اقترانها بأية </a:t>
            </a:r>
            <a:r>
              <a:rPr lang="ar-IQ" b="1" dirty="0" smtClean="0"/>
              <a:t>سلعة</a:t>
            </a:r>
            <a:endParaRPr lang="ar-IQ" b="1" dirty="0"/>
          </a:p>
        </p:txBody>
      </p:sp>
    </p:spTree>
    <p:extLst>
      <p:ext uri="{BB962C8B-B14F-4D97-AF65-F5344CB8AC3E}">
        <p14:creationId xmlns:p14="http://schemas.microsoft.com/office/powerpoint/2010/main" val="2272909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889844"/>
            <a:ext cx="7560840" cy="3139321"/>
          </a:xfrm>
          <a:prstGeom prst="rect">
            <a:avLst/>
          </a:prstGeom>
        </p:spPr>
        <p:txBody>
          <a:bodyPr wrap="square">
            <a:spAutoFit/>
          </a:bodyPr>
          <a:lstStyle/>
          <a:p>
            <a:r>
              <a:rPr lang="ar-IQ" b="1" dirty="0"/>
              <a:t>المنظمات التي تقدم الخدمة: الصور والخصائص</a:t>
            </a:r>
          </a:p>
          <a:p>
            <a:r>
              <a:rPr lang="ar-IQ" b="1" dirty="0"/>
              <a:t>تتعرض هذه الفقرة إلى الصور التي تبرز فيها المنظمات المقدمة للخدمة، وخصائص تلك المنظمات. ففي سياق الحديث عن صور تلك المنظمات لابد من الإقرار بتعدد هذه الصور وتنوعها، فـ (المدارس والجامعات والمكتبات والمستشفيات والمصارف، وشركات الخطوط الجوية والنقل البري والموانئ والتأمين والعقارات والهندسة والاتصالات والخدمة الهاتفية ومعالجة المعلومات، ومكاتب المحاسبة والتدقيق والتنظيف والاستشارات، ومحطات الوقود والمنتجعات الترفيهية والفنادق والمسارح، ودوائر الكهرباء والبريد والماء والإطفاء والضرائب والسكك الحديدية والرعاية الاجتماعية، وإدارات العدل والدفاع والشرطة، ومتاجر الجملة والمفرد، ومطاعم الوجبات السريعة، …) صور مختلفة لمنظمات الخدمة التي ترمي إلى إنتاج مختلف الخدمات وتقديمها للمستفيدين كـ (تعليمهم أو نقلهم إلى أماكن بعيدة في منظمات الخدمة ذات التفاعل العالي مع المستفيد مثل المدارس، والسكك الحديدية …)، أو (أداء خدمة لأشياء تعود للمستفيد كـ (نقل البريد مثلاً) والتي يقل فيها الاحتكاك بالمستفيد</a:t>
            </a:r>
          </a:p>
        </p:txBody>
      </p:sp>
    </p:spTree>
    <p:extLst>
      <p:ext uri="{BB962C8B-B14F-4D97-AF65-F5344CB8AC3E}">
        <p14:creationId xmlns:p14="http://schemas.microsoft.com/office/powerpoint/2010/main" val="656530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53143" y="-495151"/>
            <a:ext cx="7735281" cy="5632311"/>
          </a:xfrm>
          <a:prstGeom prst="rect">
            <a:avLst/>
          </a:prstGeom>
        </p:spPr>
        <p:txBody>
          <a:bodyPr wrap="square">
            <a:spAutoFit/>
          </a:bodyPr>
          <a:lstStyle/>
          <a:p>
            <a:endParaRPr lang="ar-IQ" dirty="0" smtClean="0"/>
          </a:p>
          <a:p>
            <a:endParaRPr lang="ar-IQ" dirty="0"/>
          </a:p>
          <a:p>
            <a:endParaRPr lang="ar-IQ" dirty="0" smtClean="0"/>
          </a:p>
          <a:p>
            <a:endParaRPr lang="ar-IQ" dirty="0"/>
          </a:p>
          <a:p>
            <a:r>
              <a:rPr lang="ar-IQ" b="1" dirty="0" smtClean="0"/>
              <a:t>والكثير </a:t>
            </a:r>
            <a:r>
              <a:rPr lang="ar-IQ" b="1" dirty="0"/>
              <a:t>من هذه الخدمات حكومية (عامة) موجهة لخدمة المجتمع والحكم المحلي كـ (خدمات الكهرباء والدفاع والشرطة، مثلاً)، وقد تبرز في صيغة مكاتب كـ (خدمات الديكور والتنظيف مثلاً)، فضلاً عن تبلور هياكل لمنظمات (شركات) خدمات المعلومات التي أصبحت أهميتها توازي أهمية الخدمات الأخرى، للحاجة إلى المعلومات في المجالات كافة، ولكونها سلاحاً يعتد به في صناعة القرارات الناجحة كـ (شركات (</a:t>
            </a:r>
            <a:r>
              <a:rPr lang="en-US" b="1" dirty="0"/>
              <a:t>Computer Task Group) </a:t>
            </a:r>
            <a:r>
              <a:rPr lang="ar-IQ" b="1" dirty="0"/>
              <a:t>لتوفير المعلومات ومعالجة البيانات </a:t>
            </a:r>
          </a:p>
          <a:p>
            <a:r>
              <a:rPr lang="ar-IQ" b="1" dirty="0"/>
              <a:t>ولمنظمات الخدمة (على اختلاف صورها) خصائص تميزها عن منظمات التصنيع، تتحدد بـ:-</a:t>
            </a:r>
          </a:p>
          <a:p>
            <a:r>
              <a:rPr lang="ar-IQ" b="1" dirty="0"/>
              <a:t>1- توفيرها لمخرجات غير مادية يجعل من غير اليسير تشخيص عمليات تحويل المدخلات فيها  </a:t>
            </a:r>
            <a:endParaRPr lang="en-US" b="1" dirty="0"/>
          </a:p>
          <a:p>
            <a:r>
              <a:rPr lang="en-US" b="1" dirty="0"/>
              <a:t>2</a:t>
            </a:r>
            <a:r>
              <a:rPr lang="en-US" b="1" dirty="0" smtClean="0"/>
              <a:t>- </a:t>
            </a:r>
            <a:r>
              <a:rPr lang="ar-IQ" b="1" dirty="0" smtClean="0"/>
              <a:t>- غالباً </a:t>
            </a:r>
            <a:r>
              <a:rPr lang="ar-IQ" b="1" dirty="0"/>
              <a:t>ما يكون موقعها قريباً من المستفيدين ، وتتباين قنوات توزيعها من دون استخدام وسطاء في التوزيع، وايضاً تتمتع بمزايا الحجم الاقتصادي للمنشأة التي تستفيد منها المنظمات الصناعية. (محسن والنجار،2004: 17)</a:t>
            </a:r>
          </a:p>
          <a:p>
            <a:r>
              <a:rPr lang="ar-IQ" b="1" dirty="0"/>
              <a:t>3- إن الربحية ليست العامل الأساس في نجاحها </a:t>
            </a:r>
            <a:endParaRPr lang="en-US" b="1" dirty="0"/>
          </a:p>
          <a:p>
            <a:r>
              <a:rPr lang="en-US" b="1" dirty="0"/>
              <a:t>4- </a:t>
            </a:r>
            <a:r>
              <a:rPr lang="ar-IQ" b="1" dirty="0"/>
              <a:t>تخصص فيها الطاقة على أساس مواقع المستفيدين </a:t>
            </a:r>
            <a:r>
              <a:rPr lang="ar-IQ" b="1" dirty="0" smtClean="0"/>
              <a:t>ويكون </a:t>
            </a:r>
            <a:r>
              <a:rPr lang="ar-IQ" b="1" dirty="0"/>
              <a:t>وقت استجابتها لطلب المستفيد سريعاً، لكثافة قوة العمل فيها </a:t>
            </a:r>
            <a:r>
              <a:rPr lang="ar-IQ" b="1" dirty="0" smtClean="0"/>
              <a:t>وبما </a:t>
            </a:r>
            <a:r>
              <a:rPr lang="ar-IQ" b="1" dirty="0"/>
              <a:t>يؤشر أهمية عامل الوقت في إنتاج الخدمة وتقديمها، لاسيما في المنظمات العامة كـ (الرعاية الصحية مثلاً).</a:t>
            </a:r>
          </a:p>
          <a:p>
            <a:r>
              <a:rPr lang="ar-IQ" b="1" dirty="0"/>
              <a:t>5- غالباً ما تستند إلى "قاعدة المعرفة" (</a:t>
            </a:r>
            <a:r>
              <a:rPr lang="en-US" b="1" dirty="0"/>
              <a:t>Knowledge-Base) </a:t>
            </a:r>
            <a:r>
              <a:rPr lang="ar-IQ" b="1" dirty="0"/>
              <a:t>في تقديم الخدمة كـ (منظمات الخدمة التعليمية مثلاً).</a:t>
            </a:r>
          </a:p>
        </p:txBody>
      </p:sp>
    </p:spTree>
    <p:extLst>
      <p:ext uri="{BB962C8B-B14F-4D97-AF65-F5344CB8AC3E}">
        <p14:creationId xmlns:p14="http://schemas.microsoft.com/office/powerpoint/2010/main" val="2636083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75656" y="1443841"/>
            <a:ext cx="7128792" cy="3139321"/>
          </a:xfrm>
          <a:prstGeom prst="rect">
            <a:avLst/>
          </a:prstGeom>
        </p:spPr>
        <p:txBody>
          <a:bodyPr wrap="square">
            <a:spAutoFit/>
          </a:bodyPr>
          <a:lstStyle/>
          <a:p>
            <a:r>
              <a:rPr lang="ar-IQ" dirty="0"/>
              <a:t>غالباً ما تغيب المنافسة بين هذه المنظمات لعدم وجود مراقبة خارجية عليها في السوق التنافسية (دراكر،1996: 191)، أو لوجود معيقات تمنع المنافسين من الدخول إلى أسواق الخدمة.</a:t>
            </a:r>
          </a:p>
          <a:p>
            <a:r>
              <a:rPr lang="ar-IQ" dirty="0"/>
              <a:t>7- فضلاً عما ذكر، توسم هذه المنظمات (</a:t>
            </a:r>
            <a:r>
              <a:rPr lang="en-US" dirty="0"/>
              <a:t>Dilworth,1992:61-62) </a:t>
            </a:r>
            <a:r>
              <a:rPr lang="ar-IQ" dirty="0"/>
              <a:t>بما يأتي:-</a:t>
            </a:r>
          </a:p>
          <a:p>
            <a:r>
              <a:rPr lang="ar-IQ" dirty="0"/>
              <a:t>أ- لا تمنح منتج الخدمة براءة اختراع أو حق الامتياز، ولا توظف التكنولوجيا الشخصية (في أغلب الأحيان).</a:t>
            </a:r>
          </a:p>
          <a:p>
            <a:r>
              <a:rPr lang="ar-IQ" dirty="0"/>
              <a:t>ب- صعوبة قياس تكاليف عناصر محددة فيها يقلل من وضوح أسس تسعيرها، أو تحديدها للسعر التنافسي للخدمة.</a:t>
            </a:r>
          </a:p>
          <a:p>
            <a:r>
              <a:rPr lang="ar-IQ" dirty="0"/>
              <a:t>ج- اقتران عمليات الاكتساب (الامتلاك) فيها بمخاطرة عالية.</a:t>
            </a:r>
          </a:p>
          <a:p>
            <a:r>
              <a:rPr lang="ar-IQ" dirty="0"/>
              <a:t>وفي إطار ما تقدم من خصائص ترى الباحثة:</a:t>
            </a:r>
          </a:p>
          <a:p>
            <a:r>
              <a:rPr lang="ar-IQ" dirty="0"/>
              <a:t>(أولاً) إن الموقع اكثر أهمية في منظمات الخدمة مقارنة بمنظمات التصنيع، لان امتلاكها موقعاً جيداً يهيئ لها إستراتيجية ناجحة، ويضيف قيمة للمستفيدين من خدماتها.</a:t>
            </a:r>
          </a:p>
        </p:txBody>
      </p:sp>
    </p:spTree>
    <p:extLst>
      <p:ext uri="{BB962C8B-B14F-4D97-AF65-F5344CB8AC3E}">
        <p14:creationId xmlns:p14="http://schemas.microsoft.com/office/powerpoint/2010/main" val="169267726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1014</Words>
  <Application>Microsoft Office PowerPoint</Application>
  <PresentationFormat>عرض على الشاشة (3:4)‏</PresentationFormat>
  <Paragraphs>42</Paragraphs>
  <Slides>7</Slides>
  <Notes>1</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zero one</dc:creator>
  <cp:lastModifiedBy>Windows User</cp:lastModifiedBy>
  <cp:revision>7</cp:revision>
  <dcterms:created xsi:type="dcterms:W3CDTF">2019-12-21T09:25:40Z</dcterms:created>
  <dcterms:modified xsi:type="dcterms:W3CDTF">2019-12-23T07:06:44Z</dcterms:modified>
</cp:coreProperties>
</file>